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30.svg" ContentType="image/svg+xml"/>
  <Override PartName="/ppt/media/image32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23" r:id="rId10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4" r:id="rId20"/>
    <p:sldId id="332" r:id="rId21"/>
    <p:sldId id="290" r:id="rId22"/>
  </p:sldIdLst>
  <p:sldSz cx="18288000" cy="10287000"/>
  <p:notesSz cx="6858000" cy="9144000"/>
  <p:embeddedFontLst>
    <p:embeddedFont>
      <p:font typeface="Open Sans Extra Bold" panose="020B0906030804020204"/>
      <p:bold r:id="rId28"/>
    </p:embeddedFont>
    <p:embeddedFont>
      <p:font typeface="Poppins" panose="00000500000000000000"/>
      <p:regular r:id="rId29"/>
      <p:bold r:id="rId30"/>
      <p:italic r:id="rId31"/>
      <p:boldItalic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273" autoAdjust="0"/>
  </p:normalViewPr>
  <p:slideViewPr>
    <p:cSldViewPr showGuides="1">
      <p:cViewPr>
        <p:scale>
          <a:sx n="45" d="100"/>
          <a:sy n="45" d="100"/>
        </p:scale>
        <p:origin x="620" y="-16"/>
      </p:cViewPr>
      <p:guideLst>
        <p:guide orient="horz" pos="213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ustomXml" Target="../customXml/item1.xml"/><Relationship Id="rId26" Type="http://schemas.openxmlformats.org/officeDocument/2006/relationships/customXmlProps" Target="../customXml/itemProps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6B257-E497-47BF-BE41-E2E5425D95CB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D0CD2-11F7-4022-9A99-3AF31CD1DB17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jpeg"/><Relationship Id="rId3" Type="http://schemas.openxmlformats.org/officeDocument/2006/relationships/image" Target="../media/image6.jpe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3.jpe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.jpeg"/><Relationship Id="rId7" Type="http://schemas.openxmlformats.org/officeDocument/2006/relationships/image" Target="../media/image18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71827" y="1562100"/>
            <a:ext cx="10619526" cy="290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051D40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INTRODUCTION TO NATURAL </a:t>
            </a:r>
            <a:endParaRPr lang="en-US" sz="5400">
              <a:solidFill>
                <a:srgbClr val="051D40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  <a:p>
            <a:pPr algn="l">
              <a:lnSpc>
                <a:spcPts val="7560"/>
              </a:lnSpc>
            </a:pPr>
            <a:r>
              <a:rPr lang="en-US" sz="5400">
                <a:solidFill>
                  <a:srgbClr val="051D40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LANGUAGE PROCESSING</a:t>
            </a:r>
            <a:endParaRPr lang="en-US" sz="5400">
              <a:solidFill>
                <a:srgbClr val="051D40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  <a:p>
            <a:pPr algn="l">
              <a:lnSpc>
                <a:spcPts val="7560"/>
              </a:lnSpc>
              <a:spcBef>
                <a:spcPct val="0"/>
              </a:spcBef>
            </a:pPr>
            <a:endParaRPr lang="en-US" sz="5400">
              <a:solidFill>
                <a:srgbClr val="051D40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91331" y="6631448"/>
            <a:ext cx="7366063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5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By: 521H0438_Nguyen Tan Bao</a:t>
            </a:r>
            <a:endParaRPr lang="en-US" sz="2755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855"/>
              </a:lnSpc>
            </a:pPr>
            <a:r>
              <a:rPr lang="en-US" sz="2755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521h0489_Ho Huu An</a:t>
            </a:r>
            <a:endParaRPr lang="en-US" sz="2755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5" spc="-55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521H0438_Tang Thieu Phong</a:t>
            </a:r>
            <a:endParaRPr lang="en-US" sz="2755" spc="-55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923469" y="5143500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3261" b="-3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4647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" y="668020"/>
            <a:ext cx="17811750" cy="8768080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4630400" y="-38100"/>
            <a:ext cx="354647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460" y="1657350"/>
            <a:ext cx="15102840" cy="753427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2566670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960755"/>
            <a:ext cx="16421735" cy="873823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2566670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1086485"/>
            <a:ext cx="16256000" cy="809180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2566670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045" y="1741170"/>
            <a:ext cx="14652625" cy="7383780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"/>
            <a:ext cx="2566670" cy="20758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8600" y="38100"/>
            <a:ext cx="14206220" cy="92748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057380" y="2857500"/>
            <a:ext cx="6078855" cy="67741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4000"/>
              <a:t>Multi-head attention extends the attention mechanism by performing attention multiple times on different sets of query matrices, keys, and values. Each action is called a "head".</a:t>
            </a:r>
            <a:endParaRPr lang="en-US"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470" y="1176020"/>
            <a:ext cx="16354425" cy="7934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2" name="Picture 41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38735"/>
            <a:ext cx="2566670" cy="20758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458200" y="419100"/>
            <a:ext cx="3424555" cy="1251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GPT</a:t>
            </a:r>
            <a:endParaRPr lang="en-US" sz="6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324100"/>
            <a:ext cx="15841980" cy="796290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14097000" y="38100"/>
            <a:ext cx="4168775" cy="102489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4173200" y="2324100"/>
            <a:ext cx="4102100" cy="6428105"/>
          </a:xfrm>
          <a:prstGeom prst="rect">
            <a:avLst/>
          </a:prstGeom>
          <a:noFill/>
        </p:spPr>
        <p:txBody>
          <a:bodyPr wrap="square" rtlCol="0" anchor="t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en-US" sz="360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Autoregressive is a method in which each new element in the chain is predicted based on previously existing elements. For example, in GPT, the model predicts one word at a time in order, using the previous words as context to generate the next word.</a:t>
            </a:r>
            <a:endParaRPr lang="en-US" altLang="en-US" sz="360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"/>
          <p:cNvSpPr txBox="1"/>
          <p:nvPr/>
        </p:nvSpPr>
        <p:spPr>
          <a:xfrm>
            <a:off x="3200400" y="3543300"/>
            <a:ext cx="12780010" cy="3721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5">
                <a:solidFill>
                  <a:srgbClr val="051D4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DEMO ATTENTION</a:t>
            </a:r>
            <a:br>
              <a:rPr lang="en-US" sz="10365">
                <a:solidFill>
                  <a:srgbClr val="051D4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</a:br>
            <a:endParaRPr lang="en-US" sz="10365">
              <a:solidFill>
                <a:srgbClr val="051D4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" y="-38100"/>
            <a:ext cx="3439160" cy="22999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5">
                <a:solidFill>
                  <a:srgbClr val="051D4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THANK YOU!</a:t>
            </a:r>
            <a:endParaRPr lang="en-US" sz="10365">
              <a:solidFill>
                <a:srgbClr val="051D4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736916" y="577843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0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Overview</a:t>
            </a:r>
            <a:endParaRPr lang="en-US" sz="7320">
              <a:solidFill>
                <a:srgbClr val="051D40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712595" y="3430905"/>
            <a:ext cx="1445260" cy="136525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889125" y="5045075"/>
            <a:ext cx="1368425" cy="1412240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663160" y="5995297"/>
            <a:ext cx="4397771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505200" y="3698875"/>
            <a:ext cx="6367145" cy="11372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4000" spc="-57">
                <a:solidFill>
                  <a:srgbClr val="051D40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Attention In Seq2Seq</a:t>
            </a:r>
            <a:endParaRPr lang="en-US" sz="4000" spc="-57">
              <a:solidFill>
                <a:srgbClr val="051D40"/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279775" y="5524500"/>
            <a:ext cx="6026785" cy="1139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4000" spc="-57">
                <a:solidFill>
                  <a:srgbClr val="051D40"/>
                </a:solidFill>
                <a:latin typeface="Times New Roman" panose="02020603050405020304" pitchFamily="18" charset="0"/>
                <a:ea typeface="Poppins" panose="00000500000000000000"/>
                <a:cs typeface="Times New Roman" panose="02020603050405020304" pitchFamily="18" charset="0"/>
                <a:sym typeface="Poppins" panose="00000500000000000000"/>
              </a:rPr>
              <a:t>Information Extraction</a:t>
            </a:r>
            <a:endParaRPr lang="en-US" sz="4000" spc="-57">
              <a:solidFill>
                <a:srgbClr val="051D40"/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  <a:p>
            <a:pPr algn="l">
              <a:lnSpc>
                <a:spcPts val="3995"/>
              </a:lnSpc>
              <a:spcBef>
                <a:spcPct val="0"/>
              </a:spcBef>
            </a:pPr>
            <a:endParaRPr lang="en-US" sz="4000" spc="-57">
              <a:solidFill>
                <a:srgbClr val="051D40"/>
              </a:solidFill>
              <a:latin typeface="Times New Roman" panose="02020603050405020304" pitchFamily="18" charset="0"/>
              <a:ea typeface="Poppins" panose="00000500000000000000"/>
              <a:cs typeface="Times New Roman" panose="02020603050405020304" pitchFamily="18" charset="0"/>
              <a:sym typeface="Poppins" panose="0000050000000000000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53435" cy="2400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92325" y="675005"/>
            <a:ext cx="15166975" cy="7974330"/>
            <a:chOff x="0" y="0"/>
            <a:chExt cx="3852501" cy="1977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52501" cy="1977423"/>
            </a:xfrm>
            <a:custGeom>
              <a:avLst/>
              <a:gdLst/>
              <a:ahLst/>
              <a:cxnLst/>
              <a:rect l="l" t="t" r="r" b="b"/>
              <a:pathLst>
                <a:path w="3852501" h="1977423">
                  <a:moveTo>
                    <a:pt x="0" y="0"/>
                  </a:moveTo>
                  <a:lnTo>
                    <a:pt x="3852501" y="0"/>
                  </a:lnTo>
                  <a:lnTo>
                    <a:pt x="3852501" y="1977423"/>
                  </a:lnTo>
                  <a:lnTo>
                    <a:pt x="0" y="197742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52501" cy="20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6000" y="2247900"/>
            <a:ext cx="10797540" cy="1050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5">
                <a:solidFill>
                  <a:srgbClr val="FDFDFD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Attention in Seq2Seq</a:t>
            </a:r>
            <a:endParaRPr lang="en-US" sz="5855">
              <a:solidFill>
                <a:srgbClr val="FDFDFD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82950" cy="2116455"/>
          </a:xfrm>
          <a:prstGeom prst="rect">
            <a:avLst/>
          </a:prstGeom>
        </p:spPr>
      </p:pic>
      <p:grpSp>
        <p:nvGrpSpPr>
          <p:cNvPr id="10" name="Group 5"/>
          <p:cNvGrpSpPr/>
          <p:nvPr/>
        </p:nvGrpSpPr>
        <p:grpSpPr>
          <a:xfrm>
            <a:off x="3340100" y="2146935"/>
            <a:ext cx="14046200" cy="6390005"/>
            <a:chOff x="0" y="0"/>
            <a:chExt cx="3852501" cy="1977423"/>
          </a:xfrm>
        </p:grpSpPr>
        <p:sp>
          <p:nvSpPr>
            <p:cNvPr id="11" name="Freeform 6"/>
            <p:cNvSpPr/>
            <p:nvPr/>
          </p:nvSpPr>
          <p:spPr>
            <a:xfrm>
              <a:off x="0" y="0"/>
              <a:ext cx="3852501" cy="1977423"/>
            </a:xfrm>
            <a:custGeom>
              <a:avLst/>
              <a:gdLst/>
              <a:ahLst/>
              <a:cxnLst/>
              <a:rect l="l" t="t" r="r" b="b"/>
              <a:pathLst>
                <a:path w="3852501" h="1977423">
                  <a:moveTo>
                    <a:pt x="0" y="0"/>
                  </a:moveTo>
                  <a:lnTo>
                    <a:pt x="3852501" y="0"/>
                  </a:lnTo>
                  <a:lnTo>
                    <a:pt x="3852501" y="1977423"/>
                  </a:lnTo>
                  <a:lnTo>
                    <a:pt x="0" y="197742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p>
              <a:endParaRPr lang="en-US"/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0" y="-38100"/>
              <a:ext cx="3852501" cy="2015523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4191000" y="1409700"/>
            <a:ext cx="10797540" cy="1050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5">
                <a:solidFill>
                  <a:srgbClr val="FDFDFD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Attention in Seq2Seq</a:t>
            </a:r>
            <a:endParaRPr lang="en-US" sz="5855">
              <a:solidFill>
                <a:srgbClr val="FDFDFD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2362200" y="3252470"/>
            <a:ext cx="14770100" cy="506857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altLang="en-US" sz="3200">
                <a:solidFill>
                  <a:srgbClr val="FDFDFD"/>
                </a:solidFill>
                <a:latin typeface="Times New Roman" panose="02020603050405020304" pitchFamily="18" charset="0"/>
                <a:ea typeface="Open Sans Extra Bold" panose="020B0906030804020204"/>
                <a:cs typeface="Times New Roman" panose="02020603050405020304" pitchFamily="18" charset="0"/>
                <a:sym typeface="Open Sans Extra Bold" panose="020B0906030804020204"/>
              </a:rPr>
              <a:t>Attention in Seq2Seq is a mechanism that helps the model focus on the important parts of the input chain when predicting the output chain, rather than compressing the entire information into a single vector like the traditional Seq2Seq model.</a:t>
            </a:r>
            <a:endParaRPr lang="en-US" altLang="en-US" sz="3200">
              <a:solidFill>
                <a:srgbClr val="FDFDFD"/>
              </a:solidFill>
              <a:latin typeface="Times New Roman" panose="02020603050405020304" pitchFamily="18" charset="0"/>
              <a:ea typeface="Open Sans Extra Bold" panose="020B0906030804020204"/>
              <a:cs typeface="Times New Roman" panose="02020603050405020304" pitchFamily="18" charset="0"/>
              <a:sym typeface="Open Sans Extra Bold" panose="020B0906030804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410" y="7282180"/>
            <a:ext cx="16550640" cy="15576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pPr algn="l"/>
            <a:r>
              <a:rPr lang="en-US" altLang="en-US" sz="4400">
                <a:solidFill>
                  <a:schemeClr val="bg1"/>
                </a:solidFill>
              </a:rPr>
              <a:t>In traditional Seq2Seq, the encoder compresses the entire input string into a single context vector (usually the encoder's last hidden state).</a:t>
            </a:r>
            <a:endParaRPr lang="en-US" altLang="en-US" sz="4400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224860" y="773458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3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75" y="-38100"/>
            <a:ext cx="14741525" cy="704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4647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600" y="686435"/>
            <a:ext cx="9076690" cy="1182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Attention in LSTM</a:t>
            </a:r>
            <a:endParaRPr lang="en-US" sz="4500">
              <a:solidFill>
                <a:srgbClr val="051D4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id="21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0" y="2781300"/>
            <a:ext cx="16522065" cy="5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46475" cy="2794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844851" y="4286548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62920" y="6384261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 u="none" strike="noStrike" spc="-39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  <a:endParaRPr lang="en-US" sz="1975" u="none" strike="noStrike" spc="-39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369568" y="5756734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01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99437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 u="none" strike="noStrike" spc="-39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  <a:endParaRPr lang="en-US" sz="1975" u="none" strike="noStrike" spc="-39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06085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02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57083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 u="none" strike="noStrike" spc="-39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  <a:endParaRPr lang="en-US" sz="1975" u="none" strike="noStrike" spc="-39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63730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03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200" y="2745740"/>
            <a:ext cx="18364200" cy="7595870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546475" cy="279463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5791200" y="947420"/>
            <a:ext cx="9144000" cy="89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chemeClr val="bg1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Attention in LSTM</a:t>
            </a:r>
            <a:endParaRPr lang="en-US" sz="4500">
              <a:solidFill>
                <a:schemeClr val="bg1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pic>
        <p:nvPicPr>
          <p:cNvPr id="21" name="2384804F-3998-4D57-9195-F3826E402611-1" descr="C:/Users/TanBao PC/AppData/Local/Temp/wpp.sBeTxB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26760" y="8953500"/>
            <a:ext cx="5192745" cy="6415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44851" y="4286548"/>
            <a:ext cx="1232553" cy="1232553"/>
          </a:xfrm>
          <a:custGeom>
            <a:avLst/>
            <a:gdLst/>
            <a:ahLst/>
            <a:cxnLst/>
            <a:rect l="l" t="t" r="r" b="b"/>
            <a:pathLst>
              <a:path w="1232553" h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AutoShape 8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6050280" y="5295900"/>
            <a:ext cx="6492240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462920" y="6384261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 u="none" strike="noStrike" spc="-39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  <a:endParaRPr lang="en-US" sz="1975" u="none" strike="noStrike" spc="-39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256543" y="7537265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01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206085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02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068129" y="6409167"/>
            <a:ext cx="4161784" cy="20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 u="none" strike="noStrike" spc="-39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Lorem ipsum dolor sit amet, consectetur adipiscing elit. Nullam laoreet risus fringilla, egestas elit a, consequat augue. Phasellus sollicitudin felis mi, quis egestas ex ornare sed quis adipiscing. </a:t>
            </a:r>
            <a:endParaRPr lang="en-US" sz="1975" u="none" strike="noStrike" spc="-39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63730" y="5781639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Objective 03</a:t>
            </a:r>
            <a:endParaRPr lang="en-US" sz="2685">
              <a:solidFill>
                <a:srgbClr val="145DA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" y="2483485"/>
            <a:ext cx="18193385" cy="7757160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546475" cy="2794635"/>
          </a:xfrm>
          <a:prstGeom prst="rect">
            <a:avLst/>
          </a:prstGeom>
        </p:spPr>
      </p:pic>
      <p:sp>
        <p:nvSpPr>
          <p:cNvPr id="43" name="Text Box 42"/>
          <p:cNvSpPr txBox="1"/>
          <p:nvPr/>
        </p:nvSpPr>
        <p:spPr>
          <a:xfrm>
            <a:off x="5791200" y="947420"/>
            <a:ext cx="9144000" cy="899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chemeClr val="bg1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Attention in LSTM</a:t>
            </a:r>
            <a:endParaRPr lang="en-US" sz="4500">
              <a:solidFill>
                <a:schemeClr val="bg1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78130"/>
            <a:ext cx="17228185" cy="927544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14020800" y="0"/>
            <a:ext cx="378777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324100"/>
            <a:ext cx="18163540" cy="809688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51765"/>
            <a:ext cx="3439160" cy="2299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OC43NDk5OTk5OTk5OTk5OTYsXCJ3aWR0aFwiOjE1MS43ODU3MTQyODU3MTQyOH0iLAoJIkxhdGV4IiA6ICJlX1xue2lqfVxu4oCLXG4gPXNjb3JlKHNfXG57aeKIkjF9XG7igItcbiAsaF9cbmpcbuKAi1xuICkiLAoJIkxhdGV4SW1nQmFzZTY0IiA6ICJQSE4yWnlCNGJXeHVjejBpYUhSMGNEb3ZMM2QzZHk1M015NXZjbWN2TWpBd01DOXpkbWNpSUhkcFpIUm9QU0l4T1M0ME5EUmxlQ0lnYUdWcFoyaDBQU0l5TGpNMk0yVjRJaUJ5YjJ4bFBTSnBiV2NpSUdadlkzVnpZV0pzWlQwaVptRnNjMlVpSUhacFpYZENiM2c5SWpBZ0xUYzFNQ0E0TlRrMExqVWdNVEEwTkM0eUlpQjRiV3h1Y3pwNGJHbHVhejBpYUhSMGNEb3ZMM2QzZHk1M015NXZjbWN2TVRrNU9TOTRiR2x1YXlJZ1lYSnBZUzFvYVdSa1pXNDlJblJ5ZFdVaUlITjBlV3hsUFNKMlpYSjBhV05oYkMxaGJHbG5iam9nTFRBdU5qWTJaWGc3SUcxaGVDMTNhV1IwYURvZ09UZ2xPeUkrUEdSbFpuTStQSEJoZEdnZ2FXUTlJazFLV0MwME9T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P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a3RWRVZZTFVrdE1VUTBOVGNpSUdROUlrMHlPVGNnTlRrMlVUSTVOeUEyTWpjZ016RTRJRFkwTkZRek5qRWdOall4VVRNM09DQTJOakVnTXpnNUlEWTFNVlEwTURNZ05qSXpVVFF3TXlBMU9UVWdNemcwSURVM05sUXpOREFnTlRVM1VUTXlNaUExTlRjZ016RXdJRFUyTjFReU9UY2dOVGsyV2sweU9EZ2dNemMyVVRJNE9DQTBNRFVnTWpZeUlEUXdOVkV5TkRBZ05EQTFJREl5TUNBek9UTlVNVGcxSURNMk1sUXhOakVnTXpJMVZERTBOQ0F5T1ROTU1UTTNJREkzT1ZFeE16VWdNamM0SURFeU1TQXlOemhJTVRBM1VURXdNU0F5T0RRZ01UQXhJREk0TmxReE1EVWdNams1VVRFeU5pQXpORGdnTVRZMElETTVNVlF5TlRJZ05EUXhVVEkxTXlBME5ERWdNall3SURRME1WUXlOeklnTkRReVVUSTVOaUEwTkRFZ016RTJJRFF6TWxFek5ERWdOREU0SURNMU5DQTBNREZVTXpZM0lETTBPRll6TXpKTU16RTRJREV6TTFFeU5qY2dMVFkzSURJMk5DQXROelZSTWpRMklDMHhNalVnTVRrMElDMHhOalJVTnpVZ0xUSXdORkV5TlNBdE1qQTBJRGNnTFRFNE0xUXRNVElnTFRFek4xRXRNVElnTFRFeE1DQTNJQzA1TVZRMU15QXROekZSTnpBZ0xUY3hJRGd5SUMwNE1WUTVOU0F0TVRFeVVUazFJQzB4TkRnZ05qTWdMVEUyTjFFMk9TQXRNVFk0SURjM0lDMHhOamhSTVRFeElDMHhOamdnTVRNNUlDMHhOREJVTVRneUlDMDNORXd4T1RNZ0xUTXlVVEl3TkNBeE1TQXlNVGtnTnpKVU1qVXhJREU1TjFReU56Z2dNekE0VkRJNE9TQXpOalZSTWpnNUlETTNNaUF5T0RnZ016YzJXaUl2UGp4d1lYUm9JR2xrUFNKTlNsZ3RORGt0VkVWWUxVNHRNakF3UWlJZ1pEMGlJaTgrUEhCaGRHZ2dhV1E5SWsxS1dDMDBP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E1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ORGt0VkVWWUxVa3RNVVEwTlRBaUlHUTlJazB6TkNBeE5UbFJNelFnTWpZNElERXlNQ0F6TlRWVU16QTJJRFEwTWxFek5qSWdORFF5SURNNU5DQTBNVGhVTkRJM0lETTFOVkUwTWpjZ016STJJRFF3T0NBek1EWlVNell3SURJNE5WRXpOREVnTWpnMUlETXpNQ0F5T1RWVU16RTVJRE15TlZRek16QWdNelU1VkRNMU1pQXpPREJVTXpZMklETTROa2d6TmpkUk16WTNJRE00T0NBek5qRWdNemt5VkRNME1DQTBNREJVTXpBMklEUXdORkV5TnpZZ05EQTBJREkwT1NBek9UQlJNakk0SURNNE1TQXlNRFlnTXpVNVVURTJNaUF6TVRVZ01UUXlJREl6TlZReE1qRWdNVEU1VVRFeU1TQTNNeUF4TkRjZ05UQlJNVFk1SURJMklESXdOU0F5TmtneU1EbFJNekl4SURJMklETTVOQ0F4TVRGUk5EQXpJREV5TVNBME1EWWdNVEl4VVRReE1DQXhNakVnTkRFNUlERXhNbFEwTWprZ09UaFVOREl3SURnelZETTVNU0ExTlZRek5EWWdNalZVTWpneUlEQlVNakF5SUMweE1WRXhNamNnTFRFeElEZ3hJRE0zVkRNMElERTFPVm9pTHo0OGNHRjBhQ0JwWkQwaVRVcFlMVFE1TFZSRldDMUpMVEZFTkRWRElpQmtQU0pOTWpBeElDMHhNVkV4TWpZZ0xURXhJRGd3SURNNFZETTBJREUxTmxFek5DQXlNakVnTmpRZ01qYzVWREUwTmlBek9EQlJNakl5SURRME1TQXpNREVnTkRReFVUTXpNeUEwTkRFZ016UXhJRFEwTUZFek5UUWdORE0zSURNMk55QTBNek5VTkRBeUlEUXhOMVEwTXpnZ016ZzNWRFEyTkNBek16aFVORGMySURJMk9GRTBOellnTVRZeElETTVNQ0EzTlZReU1ERWdMVEV4V2sweE1qRWdNVEl3VVRFeU1TQTNNQ0F4TkRjZ05EaFVNakEySURJMlVUSTFNQ0F5TmlBeU9Ea2dOVGhVTXpVeElERTBNbEV6TmpBZ01UWXpJRE0zTkNBeU1UWlVNemc0SURNd09GRXpPRGdnTXpVeUlETTNNQ0F6TnpWUk16UTJJRFF3TlNBek1EWWdOREExVVRJME15QTBNRFVnTVRrMUlETTBOMUV4TlRnZ016QXpJREUwTUNBeU16QlVNVEl4SURFeU1Gb2lMejQ4Y0dGMGFDQnBaRDBpVFVwWUxUUTV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FE1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PUzFVUlZndFRpMHlNakV5SWlCa1BTSk5PRFFnTWpNM1ZEZzBJREkxTUZRNU9DQXlOekJJTmpjNVVUWTVOQ0F5TmpJZ05qazBJREkxTUZRMk56a2dNak13U0RrNFVUZzBJREl6TnlBNE5DQXlOVEJhSWk4K1BIQmhkR2dnYVdROUlrMUtXQzAwT1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P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UTVMVlJGV0MxSkxUSXhNRVVpSUdROUlrMHhNemNnTmpnelVURXpPQ0EyT0RNZ01qQTVJRFk0T0ZReU9ESWdOamswVVRJNU5DQTJPVFFnTWprMElEWTROVkV5T1RRZ05qYzBJREkxT0NBMU16UlJNakl3SURNNE5pQXlNakFnTXpnelVUSXlNQ0F6T0RFZ01qSTNJRE00T0ZFeU9EZ2dORFF5SURNMU55QTBOREpSTkRFeElEUTBNaUEwTkRRZ05ERTFWRFEzT0NBek16WlJORGM0SURJNE5TQTBOREFnTVRjNFZEUXdNaUExTUZFME1ETWdNellnTkRBM0lETXhWRFF5TWlBeU5sRTBOVEFnTWpZZ05EYzBJRFUyVkRVeE15QXhNemhSTlRFMklERTBPU0ExTVRrZ01UVXhWRFV6TlNBeE5UTlJOVFUxSURFMU15QTFOVFVnTVRRMVVUVTFOU0F4TkRRZ05UVXhJREV6TUZFMU16VWdOekVnTlRBd0lETXpVVFEyTmlBdE1UQWdOREU1SUMweE1FZzBNVFJSTXpZM0lDMHhNQ0F6TkRZZ01UZFVNekkxSURjMFVUTXlOU0E1TUNBek5qRWdNVGt5VkRNNU9DQXpORFZSTXprNElEUXdOQ0F6TlRRZ05EQTBTRE0wT1ZFeU5qWWdOREEwSURJd05TQXpNRFpNTVRrNElESTVNMHd4TmpRZ01UVTRVVEV6TWlBeU9DQXhNamNnTVRaUk1URTBJQzB4TVNBNE15QXRNVEZSTmprZ0xURXhJRFU1SUMweVZEUTRJREUyVVRRNElETXdJREV5TVNBek1qQk1NVGsxSURZeE5sRXhPVFVnTmpJNUlERTRPQ0EyTXpKVU1UUTVJRFl6TjBneE1qaFJNVEl5SURZME15QXhNaklnTmpRMVZERXlOQ0EyTmpSUk1USTVJRFk0TXlBeE16Y2dOamd6V2lJdlBqeHdZWFJvSUdsa1BTSk5TbGd0Tk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NaUlnZUd4cGJtczZhSEpsWmowaUkwMUtXQzAwT1MxVVJWZ3RTUzB4UkRRMU1pSXZQand2Wno0OFp5QmtZWFJoTFcxdGJDMXViMlJsUFNKVVpWaEJkRzl0SWlCMGNtRnVjMlp2Y20wOUluUnlZVzV6YkdGMFpTZzBPVGtzTFRFMU1Da2djMk5oYkdVb01DNDNNRGNwSWlCa1lYUmhMVzFxZUMxMFpYaGpiR0Z6Y3owaVQxSkVJajQ4WnlCa1lYUmhMVzF0YkMxdWIyUmxQU0p0YVNJK1BIVnpaU0JrWVhSaExXTTlJakZFTkRVMklpQjRiR2x1YXpwb2NtVm1QU0lqVFVwWUxUUTVMVlJGV0MxSkxURkVORFUySWk4K1BDOW5QanhuSUdSaGRHRXRiVzFzTFc1dlpHVTlJbTFwSWlCMGNtRnVjMlp2Y20wOUluUnlZVzV6YkdGMFpTZ3pORFVzTUNraVBqeDFjMlVnWkdGMFlTMWpQU0l4UkRRMU55SWdlR3hwYm1zNmFISmxaajBpSTAxS1dDMDBPUzFVUlZndFNTMHhSRFExTnlJdlBqd3ZaejQ4TDJjK1BDOW5QanhuSUdSaGRHRXRiVzFzTFc1dlpHVTlJbFJsV0VGMGIyMGlJR1JoZEdFdGJXcDRMWFJsZUdOc1lYTnpQU0pQVWtRaUlIUnlZVzV6Wm05eWJUMGlkSEpoYm5Oc1lYUmxLREV3T0RRdU15d3dLU0krUEdjZ1pHRjBZUzF0Yld3dGJtOWtaVDBpYlc4aVBqeDFjMlVnWkdGMFlTMWpQU0l5TURCQ0lpQjRiR2x1YXpwb2NtVm1QU0lqVFVwWUxUUTVMVlJGV0MxT0xUSXdNRUlpTHo0OEwyYytQQzluUGp4bklHUmhkR0V0Ylcxc0xXNXZaR1U5SW0xdklpQjBjbUZ1YzJadmNtMDlJblJ5WVc1emJHRjBaU2d4TXpZeUxqRXNNQ2tpUGp4MWMyVWdaR0YwWVMxalBTSXpSQ0lnZUd4cGJtczZhSEpsWmowaUkwMUtXQzAwT1MxVVJWZ3RUaTB6UkNJdlBqd3ZaejQ4WnlCa1lYUmhMVzF0YkMxdWIyUmxQU0p0YVNJZ2RISmhibk5tYjNKdFBTSjBjbUZ1YzJ4aGRHVW9NalF4Tnk0NExEQXBJajQ4ZFhObElHUmhkR0V0WXowaU1VUTBOakFpSUhoc2FXNXJPbWh5WldZOUlpTk5TbGd0TkRrdFZFVllMVWt0TVVRME5qQWlMejQ4TDJjK1BHY2daR0YwWVMxdGJXd3RibTlrWlQwaWJXa2lJSFJ5WVc1elptOXliVDBpZEhKaGJuTnNZWFJsS0RJNE9EWXVPQ3d3S1NJK1BIVnpaU0JrWVhSaExXTTlJakZFTkRVd0lpQjRiR2x1YXpwb2NtVm1QU0lqVFVwWUxUUTVMVlJGV0MxSkxURkVORFV3SWk4K1BDOW5QanhuSUdSaGRHRXRiVzFzTFc1dlpHVTlJbTFwSWlCMGNtRnVjMlp2Y20wOUluUnlZVzV6YkdGMFpTZ3pNekU1TGpnc01Da2lQangxYzJVZ1pHRjBZUzFqUFNJeFJEUTFReUlnZUd4cGJtczZhSEpsWmowaUkwMUtXQzAwT1MxVVJWZ3RTUzB4UkRRMVF5SXZQand2Wno0OFp5QmtZWFJoTFcxdGJDMXViMlJsUFNKdGFTSWdkSEpoYm5ObWIzSnRQU0owY21GdWMyeGhkR1VvTXpnd05DNDRMREFwSWo0OGRYTmxJR1JoZEdFdFl6MGlNVVEwTlVZaUlIaHNhVzVyT21oeVpXWTlJaU5OU2xndE5Ea3RWRVZZTFVrdE1VUTBOVVlpTHo0OEwyYytQR2NnWkdGMFlTMXRiV3d0Ym05a1pUMGliV2tpSUhSeVlXNXpabTl5YlQwaWRISmhibk5zWVhSbEtEUXlOVFV1T0N3d0tTSStQSFZ6WlNCa1lYUmhMV005SWpGRU5EVXlJaUI0YkdsdWF6cG9jbVZtUFNJalRVcFlMVFE1TFZSRldDMUpMVEZFTkRVeUlpOCtQQzluUGp4bklHUmhkR0V0Ylcxc0xXNXZaR1U5SW0xdklpQjBjbUZ1YzJadmNtMDlJblJ5WVc1emJHRjBaU2cwTnpJeExqZ3NNQ2tpUGp4MWMyVWdaR0YwWVMxalBTSXlPQ0lnZUd4cGJtczZhSEpsWmowaUkwMUtXQzAwT1MxVVJWZ3RUaTB5T0NJdlBqd3ZaejQ4WnlCa1lYUmhMVzF0YkMxdWIyUmxQU0p0YzNWaUlpQjBjbUZ1YzJadmNtMDlJblJ5WVc1emJHRjBaU2cxTVRFd0xqZ3NNQ2tpUGp4bklHUmhkR0V0Ylcxc0xXNXZaR1U5SW0xcElqNDhkWE5sSUdSaGRHRXRZejBpTVVRME5qQWlJSGhzYVc1ck9taHlaV1k5SWlOTlNsZ3RORGt0VkVWWUxVa3RNVVEwTmpBaUx6NDhMMmMrUEdjZ1pHRjBZUzF0Yld3dGJtOWtaVDBpVkdWWVFYUnZiU0lnZEhKaGJuTm1iM0p0UFNKMGNtRnVjMnhoZEdVb05UQXlMQzB4TlRBcElITmpZV3hsS0RBdU56QTNLU0lnWkdGMFlTMXRhbmd0ZEdWNFkyeGhjM005SWs5U1JDSStQR2NnWkdGMFlTMXRiV3d0Ym05a1pUMGliV2tpUGp4MWMyVWdaR0YwWVMxalBTSXhSRFExTmlJZ2VHeHBibXM2YUhKbFpqMGlJMDFLV0MwME9TMVVSVmd0U1MweFJEUTFOaUl2UGp3dlp6NDhaeUJrWVhSaExXMXRiQzF1YjJSbFBTSnRieUlnZEhKaGJuTm1iM0p0UFNKMGNtRnVjMnhoZEdVb016UTFMREFwSWo0OGRYTmxJR1JoZEdFdFl6MGlNakl4TWlJZ2VHeHBibXM2YUhKbFpqMGlJMDFLV0MwME9TMVVSVmd0VGkweU1qRXlJaTgrUEM5blBqeG5JR1JoZEdFdGJXMXNMVzV2WkdVOUltMXVJaUIwY21GdWMyWnZjbTA5SW5SeVlXNXpiR0YwWlNneE1USXpMREFwSWo0OGRYTmxJR1JoZEdFdFl6MGlNekVpSUhoc2FXNXJPbWh5WldZOUlpTk5TbGd0TkRrdFZFVllMVTR0TXpFaUx6NDhMMmMrUEM5blBqd3ZaejQ4WnlCa1lYUmhMVzF0YkMxdWIyUmxQU0pVWlZoQmRHOXRJaUJrWVhSaExXMXFlQzEwWlhoamJHRnpjejBpVDFKRUlpQjBjbUZ1YzJadmNtMDlJblJ5WVc1emJHRjBaU2cyT0RFd0xqVXNNQ2tpUGp4bklHUmhkR0V0Ylcxc0xXNXZaR1U5SW0xdklqNDhkWE5sSUdSaGRHRXRZejBpTWpBd1FpSWdlR3hwYm1zNmFISmxaajBpSTAxS1dDMDBPUzFVUlZndFRpMHlNREJDSWk4K1BDOW5Qand2Wno0OFp5QmtZWFJoTFcxdGJDMXViMlJsUFNKdGJ5SWdkSEpoYm5ObWIzSnRQU0owY21GdWMyeGhkR1VvTmpneE1DNDFMREFwSWo0OGRYTmxJR1JoZEdFdFl6MGlNa01pSUhoc2FXNXJPbWh5WldZOUlpTk5TbGd0TkRrdFZFVllMVTR0TWtNaUx6NDhMMmMrUEdjZ1pHRjBZUzF0Yld3dGJtOWtaVDBpYlhOMVlpSWdkSEpoYm5ObWIzSnRQU0owY21GdWMyeGhkR1VvTnpJMU5TNHhMREFwSWo0OFp5QmtZWFJoTFcxdGJDMXViMlJsUFNKdGFTSStQSFZ6WlNCa1lYUmhMV005SWpJeE1FVWlJSGhzYVc1ck9taHlaV1k5SWlOTlNsZ3RORGt0VkVWWUxVa3RNakV3UlNJdlBqd3ZaejQ4WnlCa1lYUmhMVzF0YkMxdWIyUmxQU0p0YVNJZ2RISmhibk5tYjNKdFBTSjBjbUZ1YzJ4aGRHVW9OakE1TEMweE5UQXBJSE5qWVd4bEtEQXVOekEzS1NJK1BIVnpaU0JrWVhSaExXTTlJakZFTkRVM0lpQjRiR2x1YXpwb2NtVm1QU0lqVFVwWUxUUTVMVlJGV0MxSkxURkVORFUzSWk4K1BDOW5Qand2Wno0OFp5QmtZWFJoTFcxdGJDMXViMlJsUFNKVVpWaEJkRzl0SWlCa1lYUmhMVzFxZUMxMFpYaGpiR0Z6Y3owaVQxSkVJaUIwY21GdWMyWnZjbTA5SW5SeVlXNXpiR0YwWlNnNE1qQTFMalVzTUNraVBqeG5JR1JoZEdFdGJXMXNMVzV2WkdVOUltMXZJajQ4ZFhObElHUmhkR0V0WXowaU1qQXdRaUlnZUd4cGJtczZhSEpsWmowaUkwMUtXQzAwT1MxVVJWZ3RUaTB5TURCQ0lpOCtQQzluUGp3dlp6NDhaeUJrWVhSaExXMXRiQzF1YjJSbFBTSnRieUlnZEhKaGJuTm1iM0p0UFNKMGNtRnVjMnhoZEdVb09ESXdOUzQxTERBcElqNDhkWE5sSUdSaGRHRXRZejBpTWpraUlIaHNhVzVyT21oeVpXWTlJaU5OU2xndE5Ea3RWRVZZTFU0dE1qa2lMejQ4TDJjK1BDOW5Qand2Wno0OEwzTjJaejQ9IiwKCSJSZWFsVmlld1NpemVKc29uIiA6ICJ7XCJoZWlnaHRcIjozNzUsXCJ3aWR0aFwiOjMwMzUuNzE0NDE2NTAzOTA2Mn0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2174</Words>
  <Application>WPS Presentation</Application>
  <PresentationFormat>Custom</PresentationFormat>
  <Paragraphs>61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Open Sans Extra Bold</vt:lpstr>
      <vt:lpstr>Poppins</vt:lpstr>
      <vt:lpstr>Arial</vt:lpstr>
      <vt:lpstr>Calibri</vt:lpstr>
      <vt:lpstr>Microsoft YaHei</vt:lpstr>
      <vt:lpstr>Arial Unicode MS</vt:lpstr>
      <vt:lpstr>Aptos</vt:lpstr>
      <vt:lpstr>Segoe Print</vt:lpstr>
      <vt:lpstr>CMS</vt:lpstr>
      <vt:lpstr>Times New Roman</vt:lpstr>
      <vt:lpstr>Canva Sans Bold</vt:lpstr>
      <vt:lpstr>Canva Sans</vt:lpstr>
      <vt:lpstr>Poppins Bold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</dc:title>
  <dc:creator/>
  <cp:lastModifiedBy>Nguyễn Tấn Bảo</cp:lastModifiedBy>
  <cp:revision>41</cp:revision>
  <dcterms:created xsi:type="dcterms:W3CDTF">2006-08-16T00:00:00Z</dcterms:created>
  <dcterms:modified xsi:type="dcterms:W3CDTF">2024-12-19T01:56:23Z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4CEF356598CC4BDD8C6417D19B6545B5_13</vt:lpwstr>
  </property>
  <property fmtid="{D5CDD505-2E9C-101B-9397-08002B2CF9AE}" pid="3" name="KSOProductBuildVer">
    <vt:lpwstr>1033-12.2.0.19307</vt:lpwstr>
  </property>
</Properties>
</file>